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" userDrawn="1">
          <p15:clr>
            <a:srgbClr val="A4A3A4"/>
          </p15:clr>
        </p15:guide>
        <p15:guide id="2" pos="344" userDrawn="1">
          <p15:clr>
            <a:srgbClr val="A4A3A4"/>
          </p15:clr>
        </p15:guide>
        <p15:guide id="3" orient="horz" pos="4860" userDrawn="1">
          <p15:clr>
            <a:srgbClr val="A4A3A4"/>
          </p15:clr>
        </p15:guide>
        <p15:guide id="4" pos="8872" userDrawn="1">
          <p15:clr>
            <a:srgbClr val="A4A3A4"/>
          </p15:clr>
        </p15:guide>
        <p15:guide id="5" pos="54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95"/>
    <p:restoredTop sz="94610"/>
  </p:normalViewPr>
  <p:slideViewPr>
    <p:cSldViewPr snapToGrid="0" snapToObjects="1">
      <p:cViewPr varScale="1">
        <p:scale>
          <a:sx n="123" d="100"/>
          <a:sy n="123" d="100"/>
        </p:scale>
        <p:origin x="2016" y="200"/>
      </p:cViewPr>
      <p:guideLst>
        <p:guide orient="horz" pos="324"/>
        <p:guide pos="344"/>
        <p:guide orient="horz" pos="4860"/>
        <p:guide pos="8872"/>
        <p:guide pos="54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087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C2EE7C1-69D8-DF24-20C2-44ADC242E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69729" y="5793635"/>
            <a:ext cx="10290942" cy="1646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chemeClr val="bg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Анализ клиентских транзакций банка: Поведение, География, Сезонность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994" y="399971"/>
            <a:ext cx="997077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Поведенческие паттерны: Время транзакций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29568" y="951304"/>
            <a:ext cx="725751" cy="1085612"/>
          </a:xfrm>
          <a:prstGeom prst="roundRect">
            <a:avLst>
              <a:gd name="adj" fmla="val 740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43" y="1325815"/>
            <a:ext cx="269200" cy="3365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298723" y="1142757"/>
            <a:ext cx="196857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0-1 минуты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298723" y="1539235"/>
            <a:ext cx="196857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45% всех транзакций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 flipV="1">
            <a:off x="9202997" y="1981672"/>
            <a:ext cx="4887075" cy="45719"/>
          </a:xfrm>
          <a:prstGeom prst="roundRect">
            <a:avLst>
              <a:gd name="adj" fmla="val 703692"/>
            </a:avLst>
          </a:prstGeom>
          <a:solidFill>
            <a:srgbClr val="D5CDBE"/>
          </a:solidFill>
          <a:ln/>
        </p:spPr>
      </p:sp>
      <p:sp>
        <p:nvSpPr>
          <p:cNvPr id="8" name="Shape 5"/>
          <p:cNvSpPr/>
          <p:nvPr/>
        </p:nvSpPr>
        <p:spPr>
          <a:xfrm>
            <a:off x="8329568" y="2132643"/>
            <a:ext cx="1451502" cy="1085612"/>
          </a:xfrm>
          <a:prstGeom prst="roundRect">
            <a:avLst>
              <a:gd name="adj" fmla="val 740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0719" y="2507154"/>
            <a:ext cx="269200" cy="33659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055639" y="2324095"/>
            <a:ext cx="196857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1-2 минуты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055639" y="2720573"/>
            <a:ext cx="196857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25% всех транзакций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9959913" y="3208728"/>
            <a:ext cx="4130159" cy="45719"/>
          </a:xfrm>
          <a:prstGeom prst="roundRect">
            <a:avLst>
              <a:gd name="adj" fmla="val 703692"/>
            </a:avLst>
          </a:prstGeom>
          <a:solidFill>
            <a:srgbClr val="D5CDBE"/>
          </a:solidFill>
          <a:ln/>
        </p:spPr>
      </p:sp>
      <p:sp>
        <p:nvSpPr>
          <p:cNvPr id="13" name="Shape 9"/>
          <p:cNvSpPr/>
          <p:nvPr/>
        </p:nvSpPr>
        <p:spPr>
          <a:xfrm>
            <a:off x="8329569" y="3313981"/>
            <a:ext cx="2177252" cy="1085612"/>
          </a:xfrm>
          <a:prstGeom prst="roundRect">
            <a:avLst>
              <a:gd name="adj" fmla="val 740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595" y="3688492"/>
            <a:ext cx="269200" cy="33659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791787" y="3505433"/>
            <a:ext cx="196857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2-4 минуты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10791787" y="3901911"/>
            <a:ext cx="196857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20% всех транзакций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10696062" y="4390067"/>
            <a:ext cx="3394010" cy="45719"/>
          </a:xfrm>
          <a:prstGeom prst="roundRect">
            <a:avLst>
              <a:gd name="adj" fmla="val 703692"/>
            </a:avLst>
          </a:prstGeom>
          <a:solidFill>
            <a:srgbClr val="D5CDBE"/>
          </a:solidFill>
          <a:ln/>
        </p:spPr>
      </p:sp>
      <p:sp>
        <p:nvSpPr>
          <p:cNvPr id="18" name="Shape 13"/>
          <p:cNvSpPr/>
          <p:nvPr/>
        </p:nvSpPr>
        <p:spPr>
          <a:xfrm>
            <a:off x="8329568" y="4495319"/>
            <a:ext cx="2903003" cy="1085612"/>
          </a:xfrm>
          <a:prstGeom prst="roundRect">
            <a:avLst>
              <a:gd name="adj" fmla="val 740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6469" y="4869830"/>
            <a:ext cx="269200" cy="33659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1455196" y="4686771"/>
            <a:ext cx="2216468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Более 4 минут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11455196" y="5083249"/>
            <a:ext cx="221646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Только 10% транзакций</a:t>
            </a:r>
            <a:endParaRPr lang="en-US" sz="1500" dirty="0"/>
          </a:p>
        </p:txBody>
      </p:sp>
      <p:sp>
        <p:nvSpPr>
          <p:cNvPr id="22" name="Text 16"/>
          <p:cNvSpPr/>
          <p:nvPr/>
        </p:nvSpPr>
        <p:spPr>
          <a:xfrm>
            <a:off x="640291" y="6295083"/>
            <a:ext cx="545916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90% транзакций совершаются в течение первых 4 минут.</a:t>
            </a:r>
            <a:endParaRPr lang="en-US" sz="1500" dirty="0"/>
          </a:p>
        </p:txBody>
      </p:sp>
      <p:sp>
        <p:nvSpPr>
          <p:cNvPr id="23" name="Text 17"/>
          <p:cNvSpPr/>
          <p:nvPr/>
        </p:nvSpPr>
        <p:spPr>
          <a:xfrm>
            <a:off x="640291" y="6816696"/>
            <a:ext cx="576050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Продуктовые сценарии ориентированы на «мгновенные» действия.</a:t>
            </a:r>
            <a:endParaRPr lang="en-US" sz="1500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54ACE15-500F-C4BA-BFB9-E2BF1A5886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668" y="1028814"/>
            <a:ext cx="7617222" cy="457033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EB55FD8-81D0-98E2-1805-67A580E50097}"/>
              </a:ext>
            </a:extLst>
          </p:cNvPr>
          <p:cNvSpPr txBox="1"/>
          <p:nvPr/>
        </p:nvSpPr>
        <p:spPr>
          <a:xfrm>
            <a:off x="6983362" y="5662325"/>
            <a:ext cx="725680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500" b="1" dirty="0">
                <a:solidFill>
                  <a:srgbClr val="2B3541"/>
                </a:solidFill>
                <a:ea typeface="Funnel Sans" pitchFamily="34" charset="-122"/>
              </a:rPr>
              <a:t>Рекомендации</a:t>
            </a:r>
          </a:p>
          <a:p>
            <a:pPr algn="l"/>
            <a:endParaRPr lang="ru-RU" sz="1500" b="1" dirty="0">
              <a:solidFill>
                <a:srgbClr val="2B3541"/>
              </a:solidFill>
              <a:ea typeface="Funnel Sans" pitchFamily="34" charset="-122"/>
            </a:endParaRPr>
          </a:p>
          <a:p>
            <a:pPr algn="l"/>
            <a:r>
              <a:rPr lang="ru-RU" sz="1500" b="1" dirty="0">
                <a:solidFill>
                  <a:srgbClr val="2B3541"/>
                </a:solidFill>
                <a:ea typeface="Funnel Sans" pitchFamily="34" charset="-122"/>
              </a:rPr>
              <a:t>Оптимизация процессов:</a:t>
            </a:r>
            <a:br>
              <a:rPr lang="ru-RU" sz="1500" b="1" dirty="0">
                <a:solidFill>
                  <a:srgbClr val="2B3541"/>
                </a:solidFill>
                <a:ea typeface="Funnel Sans" pitchFamily="34" charset="-122"/>
              </a:rPr>
            </a:br>
            <a:r>
              <a:rPr lang="ru-RU" sz="1500" dirty="0">
                <a:solidFill>
                  <a:srgbClr val="2B3541"/>
                </a:solidFill>
                <a:ea typeface="Funnel Sans" pitchFamily="34" charset="-122"/>
              </a:rPr>
              <a:t>Убедиться, что система продолжает обеспечивать быструю обработку транзакций для поддержания высокого уровня сервиса.</a:t>
            </a:r>
          </a:p>
          <a:p>
            <a:pPr algn="l"/>
            <a:endParaRPr lang="ru-RU" sz="1500" b="1" dirty="0">
              <a:solidFill>
                <a:srgbClr val="2B3541"/>
              </a:solidFill>
              <a:ea typeface="Funnel Sans" pitchFamily="34" charset="-122"/>
            </a:endParaRPr>
          </a:p>
          <a:p>
            <a:pPr algn="l"/>
            <a:r>
              <a:rPr lang="ru-RU" sz="1500" b="1" dirty="0">
                <a:solidFill>
                  <a:srgbClr val="2B3541"/>
                </a:solidFill>
                <a:ea typeface="Funnel Sans" pitchFamily="34" charset="-122"/>
              </a:rPr>
              <a:t>Исследование длительных транзакций:</a:t>
            </a:r>
            <a:br>
              <a:rPr lang="ru-RU" sz="1500" b="1" dirty="0">
                <a:solidFill>
                  <a:srgbClr val="2B3541"/>
                </a:solidFill>
                <a:ea typeface="Funnel Sans" pitchFamily="34" charset="-122"/>
              </a:rPr>
            </a:br>
            <a:r>
              <a:rPr lang="ru-RU" sz="1500" dirty="0">
                <a:solidFill>
                  <a:srgbClr val="2B3541"/>
                </a:solidFill>
                <a:ea typeface="Funnel Sans" pitchFamily="34" charset="-122"/>
              </a:rPr>
              <a:t>Провести анализ причин редких длительных операций (&gt;4 минут) для выявления возможных проблем в работе системы.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776" y="383660"/>
            <a:ext cx="8960882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Заключение: Резюме и рекомендации</a:t>
            </a:r>
            <a:endParaRPr lang="en-US" sz="37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0EF13A-913A-C045-B30F-8A6873803E81}"/>
              </a:ext>
            </a:extLst>
          </p:cNvPr>
          <p:cNvSpPr txBox="1"/>
          <p:nvPr/>
        </p:nvSpPr>
        <p:spPr>
          <a:xfrm>
            <a:off x="546100" y="1284835"/>
            <a:ext cx="802957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b="1" dirty="0">
                <a:solidFill>
                  <a:srgbClr val="2B3541"/>
                </a:solidFill>
                <a:ea typeface="Funnel Sans" pitchFamily="34" charset="-122"/>
              </a:rPr>
              <a:t>Клиенты</a:t>
            </a:r>
          </a:p>
          <a:p>
            <a:endParaRPr lang="ru-RU" dirty="0">
              <a:solidFill>
                <a:srgbClr val="2B3541"/>
              </a:solidFill>
              <a:ea typeface="Funnel Sans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B3541"/>
                </a:solidFill>
                <a:ea typeface="Funnel Sans" pitchFamily="34" charset="-122"/>
              </a:rPr>
              <a:t>Молодёжь (25–30) — самая активная группа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B3541"/>
                </a:solidFill>
                <a:ea typeface="Funnel Sans" pitchFamily="34" charset="-122"/>
              </a:rPr>
              <a:t>Группа 45–50 — наибольшая платёжеспособность</a:t>
            </a:r>
          </a:p>
          <a:p>
            <a:br>
              <a:rPr lang="ru-RU" dirty="0">
                <a:solidFill>
                  <a:srgbClr val="2B3541"/>
                </a:solidFill>
                <a:ea typeface="Funnel Sans" pitchFamily="34" charset="-122"/>
              </a:rPr>
            </a:br>
            <a:endParaRPr lang="ru-RU" dirty="0">
              <a:solidFill>
                <a:srgbClr val="2B3541"/>
              </a:solidFill>
              <a:ea typeface="Funnel Sans" pitchFamily="34" charset="-122"/>
            </a:endParaRPr>
          </a:p>
          <a:p>
            <a:r>
              <a:rPr lang="ru-RU" b="1" dirty="0">
                <a:solidFill>
                  <a:srgbClr val="2B3541"/>
                </a:solidFill>
                <a:ea typeface="Funnel Sans" pitchFamily="34" charset="-122"/>
              </a:rPr>
              <a:t>2. География</a:t>
            </a:r>
          </a:p>
          <a:p>
            <a:endParaRPr lang="ru-RU" dirty="0">
              <a:solidFill>
                <a:srgbClr val="2B3541"/>
              </a:solidFill>
              <a:ea typeface="Funnel Sans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B3541"/>
                </a:solidFill>
                <a:ea typeface="Funnel Sans" pitchFamily="34" charset="-122"/>
              </a:rPr>
              <a:t>Мегаполисы формируют ядро, но есть потенциал во «второй десятке» городов</a:t>
            </a:r>
          </a:p>
          <a:p>
            <a:br>
              <a:rPr lang="ru-RU" dirty="0">
                <a:solidFill>
                  <a:srgbClr val="2B3541"/>
                </a:solidFill>
                <a:ea typeface="Funnel Sans" pitchFamily="34" charset="-122"/>
              </a:rPr>
            </a:br>
            <a:endParaRPr lang="ru-RU" dirty="0">
              <a:solidFill>
                <a:srgbClr val="2B3541"/>
              </a:solidFill>
              <a:ea typeface="Funnel Sans" pitchFamily="34" charset="-122"/>
            </a:endParaRPr>
          </a:p>
          <a:p>
            <a:r>
              <a:rPr lang="ru-RU" b="1" dirty="0">
                <a:solidFill>
                  <a:srgbClr val="2B3541"/>
                </a:solidFill>
                <a:ea typeface="Funnel Sans" pitchFamily="34" charset="-122"/>
              </a:rPr>
              <a:t>3. Поведение</a:t>
            </a:r>
          </a:p>
          <a:p>
            <a:endParaRPr lang="ru-RU" dirty="0">
              <a:solidFill>
                <a:srgbClr val="2B3541"/>
              </a:solidFill>
              <a:ea typeface="Funnel Sans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B3541"/>
                </a:solidFill>
                <a:ea typeface="Funnel Sans" pitchFamily="34" charset="-122"/>
              </a:rPr>
              <a:t>Быстрые транзакции преобладают, важно удерживать производительность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B3541"/>
                </a:solidFill>
                <a:ea typeface="Funnel Sans" pitchFamily="34" charset="-122"/>
              </a:rPr>
              <a:t>Явная сезонность и спад — зона для корректировки стратегии</a:t>
            </a:r>
          </a:p>
          <a:p>
            <a:endParaRPr lang="ru-RU" dirty="0">
              <a:solidFill>
                <a:srgbClr val="2B3541"/>
              </a:solidFill>
              <a:ea typeface="Funnel Sans" pitchFamily="34" charset="-122"/>
            </a:endParaRPr>
          </a:p>
          <a:p>
            <a:r>
              <a:rPr lang="ru-RU" dirty="0">
                <a:solidFill>
                  <a:srgbClr val="2B3541"/>
                </a:solidFill>
                <a:ea typeface="Funnel Sans" pitchFamily="34" charset="-122"/>
              </a:rPr>
              <a:t>Рекомендации</a:t>
            </a:r>
            <a:r>
              <a:rPr lang="en-US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</a:rPr>
              <a:t>:</a:t>
            </a:r>
          </a:p>
          <a:p>
            <a:endParaRPr lang="ru-RU" dirty="0">
              <a:solidFill>
                <a:srgbClr val="2B3541"/>
              </a:solidFill>
              <a:ea typeface="Funnel Sans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B3541"/>
                </a:solidFill>
                <a:ea typeface="Funnel Sans" pitchFamily="34" charset="-122"/>
              </a:rPr>
              <a:t>Адаптировать </a:t>
            </a:r>
            <a:r>
              <a:rPr lang="ru-RU" dirty="0" err="1">
                <a:solidFill>
                  <a:srgbClr val="2B3541"/>
                </a:solidFill>
                <a:ea typeface="Funnel Sans" pitchFamily="34" charset="-122"/>
              </a:rPr>
              <a:t>офферы</a:t>
            </a:r>
            <a:r>
              <a:rPr lang="ru-RU" dirty="0">
                <a:solidFill>
                  <a:srgbClr val="2B3541"/>
                </a:solidFill>
                <a:ea typeface="Funnel Sans" pitchFamily="34" charset="-122"/>
              </a:rPr>
              <a:t> под разные возрастные группы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B3541"/>
                </a:solidFill>
                <a:ea typeface="Funnel Sans" pitchFamily="34" charset="-122"/>
              </a:rPr>
              <a:t>Улучшить </a:t>
            </a:r>
            <a:r>
              <a:rPr lang="en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</a:rPr>
              <a:t>UX </a:t>
            </a:r>
            <a:r>
              <a:rPr lang="ru-RU" dirty="0">
                <a:solidFill>
                  <a:srgbClr val="2B3541"/>
                </a:solidFill>
                <a:ea typeface="Funnel Sans" pitchFamily="34" charset="-122"/>
              </a:rPr>
              <a:t>для женщин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B3541"/>
                </a:solidFill>
                <a:ea typeface="Funnel Sans" pitchFamily="34" charset="-122"/>
              </a:rPr>
              <a:t>Запустить акции в менее активные месяцы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B3541"/>
                </a:solidFill>
                <a:ea typeface="Funnel Sans" pitchFamily="34" charset="-122"/>
              </a:rPr>
              <a:t>Развивать регионы за пределами топ-3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38BD98-1870-C178-BCE6-9842B131D2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5" t="-545" r="17578" b="7373"/>
          <a:stretch/>
        </p:blipFill>
        <p:spPr>
          <a:xfrm>
            <a:off x="8575676" y="1214992"/>
            <a:ext cx="5508624" cy="650025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54996" y="3762792"/>
            <a:ext cx="61204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Спасибо за внимание!</a:t>
            </a:r>
            <a:endParaRPr lang="en-US" sz="4400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781DC9AD-D5CD-C943-2BE8-4C49C4B1F795}"/>
              </a:ext>
            </a:extLst>
          </p:cNvPr>
          <p:cNvSpPr/>
          <p:nvPr/>
        </p:nvSpPr>
        <p:spPr>
          <a:xfrm>
            <a:off x="10378764" y="6611293"/>
            <a:ext cx="43453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DM Sans" pitchFamily="34" charset="-122"/>
                <a:cs typeface="DM Sans" pitchFamily="34" charset="-120"/>
              </a:rPr>
              <a:t>Проект выполнен: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DM Sans" pitchFamily="34" charset="-122"/>
                <a:cs typeface="DM Sans" pitchFamily="34" charset="-120"/>
              </a:rPr>
              <a:t>Стёганцев Сергей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6419BA47-F9E4-8E1E-B3B5-2BC2AC2CAF62}"/>
              </a:ext>
            </a:extLst>
          </p:cNvPr>
          <p:cNvSpPr/>
          <p:nvPr/>
        </p:nvSpPr>
        <p:spPr>
          <a:xfrm>
            <a:off x="11061672" y="7055724"/>
            <a:ext cx="37203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DM Sans" pitchFamily="34" charset="-122"/>
                <a:cs typeface="DM Sans" pitchFamily="34" charset="-120"/>
              </a:rPr>
              <a:t>📬 Email: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DM Sans" pitchFamily="34" charset="-122"/>
                <a:cs typeface="DM Sans" pitchFamily="34" charset="-120"/>
              </a:rPr>
              <a:t>SStegancev@yandex.ru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9B3020C4-6009-16FC-2D40-E49B74628EFC}"/>
              </a:ext>
            </a:extLst>
          </p:cNvPr>
          <p:cNvSpPr/>
          <p:nvPr/>
        </p:nvSpPr>
        <p:spPr>
          <a:xfrm>
            <a:off x="11582532" y="7453856"/>
            <a:ext cx="3164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DM Sans" pitchFamily="34" charset="-122"/>
                <a:cs typeface="DM Sans" pitchFamily="34" charset="-120"/>
              </a:rPr>
              <a:t>💬 Telegram: @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  <a:ea typeface="DM Sans" pitchFamily="34" charset="-122"/>
                <a:cs typeface="DM Sans" pitchFamily="34" charset="-120"/>
              </a:rPr>
              <a:t>SergeiST_pro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5603" y="362910"/>
            <a:ext cx="730567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Профиль клиентской базы</a:t>
            </a:r>
            <a:endParaRPr lang="en-US" sz="4400" dirty="0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5C7A1D8E-8234-2353-D711-4130ACA8D0A0}"/>
              </a:ext>
            </a:extLst>
          </p:cNvPr>
          <p:cNvGrpSpPr/>
          <p:nvPr/>
        </p:nvGrpSpPr>
        <p:grpSpPr>
          <a:xfrm>
            <a:off x="390911" y="2439187"/>
            <a:ext cx="2290048" cy="2421825"/>
            <a:chOff x="837724" y="2605437"/>
            <a:chExt cx="2290048" cy="2421825"/>
          </a:xfrm>
        </p:grpSpPr>
        <p:sp>
          <p:nvSpPr>
            <p:cNvPr id="4" name="Text 1"/>
            <p:cNvSpPr/>
            <p:nvPr/>
          </p:nvSpPr>
          <p:spPr>
            <a:xfrm>
              <a:off x="837724" y="2605437"/>
              <a:ext cx="2290048" cy="78986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6200"/>
                </a:lnSpc>
                <a:buNone/>
              </a:pPr>
              <a:r>
                <a:rPr lang="en-US" sz="4800" dirty="0">
                  <a:solidFill>
                    <a:srgbClr val="2B3541"/>
                  </a:solidFill>
                  <a:latin typeface="Funnel Display" pitchFamily="34" charset="0"/>
                  <a:ea typeface="Funnel Display" pitchFamily="34" charset="-122"/>
                  <a:cs typeface="Funnel Display" pitchFamily="34" charset="-120"/>
                </a:rPr>
                <a:t>839</a:t>
              </a:r>
              <a:r>
                <a:rPr lang="ru-RU" sz="4800" dirty="0">
                  <a:solidFill>
                    <a:srgbClr val="2B3541"/>
                  </a:solidFill>
                  <a:latin typeface="Funnel Display" pitchFamily="34" charset="0"/>
                  <a:ea typeface="Funnel Display" pitchFamily="34" charset="-122"/>
                  <a:cs typeface="Funnel Display" pitchFamily="34" charset="-120"/>
                </a:rPr>
                <a:t> </a:t>
              </a:r>
              <a:r>
                <a:rPr lang="en-US" sz="4800" dirty="0">
                  <a:solidFill>
                    <a:srgbClr val="2B3541"/>
                  </a:solidFill>
                  <a:latin typeface="Funnel Display" pitchFamily="34" charset="0"/>
                  <a:ea typeface="Funnel Display" pitchFamily="34" charset="-122"/>
                  <a:cs typeface="Funnel Display" pitchFamily="34" charset="-120"/>
                </a:rPr>
                <a:t>081</a:t>
              </a:r>
              <a:endParaRPr lang="en-US" sz="4800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837724" y="3289133"/>
              <a:ext cx="2290048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2B3541"/>
                  </a:solidFill>
                  <a:latin typeface="Funnel Display" pitchFamily="34" charset="0"/>
                  <a:ea typeface="Funnel Display" pitchFamily="34" charset="-122"/>
                  <a:cs typeface="Funnel Display" pitchFamily="34" charset="-120"/>
                </a:rPr>
                <a:t>Клиентов</a:t>
              </a:r>
              <a:endParaRPr lang="en-US" sz="22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837724" y="3878190"/>
              <a:ext cx="2290048" cy="114907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2B3541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Уникальных пользователей банка</a:t>
              </a:r>
              <a:endParaRPr lang="en-US" sz="1850" dirty="0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C520C85-3DF4-A734-97FB-4C0596B0ED68}"/>
              </a:ext>
            </a:extLst>
          </p:cNvPr>
          <p:cNvGrpSpPr/>
          <p:nvPr/>
        </p:nvGrpSpPr>
        <p:grpSpPr>
          <a:xfrm>
            <a:off x="3426976" y="2439187"/>
            <a:ext cx="2290048" cy="2111538"/>
            <a:chOff x="3426976" y="2605437"/>
            <a:chExt cx="2290048" cy="2111538"/>
          </a:xfrm>
        </p:grpSpPr>
        <p:sp>
          <p:nvSpPr>
            <p:cNvPr id="7" name="Text 4"/>
            <p:cNvSpPr/>
            <p:nvPr/>
          </p:nvSpPr>
          <p:spPr>
            <a:xfrm>
              <a:off x="3426976" y="2605437"/>
              <a:ext cx="2290048" cy="78986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6200"/>
                </a:lnSpc>
                <a:buNone/>
              </a:pPr>
              <a:r>
                <a:rPr lang="en-US" sz="4800" dirty="0">
                  <a:solidFill>
                    <a:srgbClr val="2B3541"/>
                  </a:solidFill>
                  <a:latin typeface="Funnel Display" pitchFamily="34" charset="0"/>
                  <a:ea typeface="Funnel Display" pitchFamily="34" charset="-122"/>
                  <a:cs typeface="Funnel Display" pitchFamily="34" charset="-120"/>
                </a:rPr>
                <a:t>985</a:t>
              </a:r>
              <a:r>
                <a:rPr lang="ru-RU" sz="4800" dirty="0">
                  <a:solidFill>
                    <a:srgbClr val="2B3541"/>
                  </a:solidFill>
                  <a:latin typeface="Funnel Display" pitchFamily="34" charset="0"/>
                  <a:ea typeface="Funnel Display" pitchFamily="34" charset="-122"/>
                  <a:cs typeface="Funnel Display" pitchFamily="34" charset="-120"/>
                </a:rPr>
                <a:t> </a:t>
              </a:r>
              <a:r>
                <a:rPr lang="en-US" sz="4800" dirty="0">
                  <a:solidFill>
                    <a:srgbClr val="2B3541"/>
                  </a:solidFill>
                  <a:latin typeface="Funnel Display" pitchFamily="34" charset="0"/>
                  <a:ea typeface="Funnel Display" pitchFamily="34" charset="-122"/>
                  <a:cs typeface="Funnel Display" pitchFamily="34" charset="-120"/>
                </a:rPr>
                <a:t>322</a:t>
              </a:r>
              <a:endParaRPr lang="en-US" sz="48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3426976" y="3455389"/>
              <a:ext cx="2290048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2B3541"/>
                  </a:solidFill>
                  <a:latin typeface="Funnel Display" pitchFamily="34" charset="0"/>
                  <a:ea typeface="Funnel Display" pitchFamily="34" charset="-122"/>
                  <a:cs typeface="Funnel Display" pitchFamily="34" charset="-120"/>
                </a:rPr>
                <a:t>Транзакций</a:t>
              </a:r>
              <a:endParaRPr lang="en-US" sz="22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3426976" y="3950927"/>
              <a:ext cx="2290048" cy="7660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2B3541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Общее количество операций</a:t>
              </a:r>
              <a:endParaRPr lang="en-US" sz="1850" dirty="0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63B88A8-B5F4-BCA6-8E80-5F1FDBA4C67F}"/>
              </a:ext>
            </a:extLst>
          </p:cNvPr>
          <p:cNvGrpSpPr/>
          <p:nvPr/>
        </p:nvGrpSpPr>
        <p:grpSpPr>
          <a:xfrm>
            <a:off x="6431868" y="2439187"/>
            <a:ext cx="2290048" cy="2463487"/>
            <a:chOff x="6016228" y="2605437"/>
            <a:chExt cx="2290048" cy="2463487"/>
          </a:xfrm>
        </p:grpSpPr>
        <p:sp>
          <p:nvSpPr>
            <p:cNvPr id="10" name="Text 7"/>
            <p:cNvSpPr/>
            <p:nvPr/>
          </p:nvSpPr>
          <p:spPr>
            <a:xfrm>
              <a:off x="6016228" y="2605437"/>
              <a:ext cx="2290048" cy="78986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6200"/>
                </a:lnSpc>
                <a:buNone/>
              </a:pPr>
              <a:r>
                <a:rPr lang="en-US" sz="4800" dirty="0">
                  <a:solidFill>
                    <a:srgbClr val="2B3541"/>
                  </a:solidFill>
                  <a:latin typeface="Funnel Display" pitchFamily="34" charset="0"/>
                  <a:ea typeface="Funnel Display" pitchFamily="34" charset="-122"/>
                  <a:cs typeface="Funnel Display" pitchFamily="34" charset="-120"/>
                </a:rPr>
                <a:t>1.17</a:t>
              </a:r>
              <a:endParaRPr lang="en-US" sz="48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6016228" y="3455389"/>
              <a:ext cx="2290048" cy="7038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2B3541"/>
                  </a:solidFill>
                  <a:latin typeface="Funnel Display" pitchFamily="34" charset="0"/>
                  <a:ea typeface="Funnel Display" pitchFamily="34" charset="-122"/>
                  <a:cs typeface="Funnel Display" pitchFamily="34" charset="-120"/>
                </a:rPr>
                <a:t>Транзакций на клиента</a:t>
              </a:r>
              <a:endParaRPr lang="en-US" sz="220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6016228" y="4302876"/>
              <a:ext cx="2290048" cy="7660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3000"/>
                </a:lnSpc>
                <a:buNone/>
              </a:pPr>
              <a:r>
                <a:rPr lang="en-US" sz="1850" dirty="0">
                  <a:solidFill>
                    <a:srgbClr val="2B3541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Средняя активность</a:t>
              </a:r>
              <a:endParaRPr lang="en-US" sz="1850" dirty="0"/>
            </a:p>
          </p:txBody>
        </p:sp>
      </p:grpSp>
      <p:sp>
        <p:nvSpPr>
          <p:cNvPr id="13" name="Text 10"/>
          <p:cNvSpPr/>
          <p:nvPr/>
        </p:nvSpPr>
        <p:spPr>
          <a:xfrm>
            <a:off x="546880" y="6875462"/>
            <a:ext cx="843096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Преобладают одноразовые операции. Однако есть пул лояльных клиентов.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546776" y="743315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Эти метрики позволяют сегментировать аудиторию по активности.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318" y="399769"/>
            <a:ext cx="121605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Распределение остатков и сумм транзакций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5752094" y="11701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Остатки на счетах</a:t>
            </a:r>
            <a:endParaRPr lang="en-US" sz="2200" b="1" dirty="0"/>
          </a:p>
        </p:txBody>
      </p:sp>
      <p:sp>
        <p:nvSpPr>
          <p:cNvPr id="4" name="Text 2"/>
          <p:cNvSpPr/>
          <p:nvPr/>
        </p:nvSpPr>
        <p:spPr>
          <a:xfrm>
            <a:off x="9399155" y="1971508"/>
            <a:ext cx="46851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Большинство клиентов имеют остатки &lt; 50,000 INR.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399156" y="2427505"/>
            <a:ext cx="44623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Присутствуют редкие крупные клиенты с балансом &gt; 300,000 INR.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752094" y="44962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Суммы транзакций</a:t>
            </a:r>
            <a:endParaRPr lang="en-US" sz="2200" b="1" dirty="0"/>
          </a:p>
        </p:txBody>
      </p:sp>
      <p:sp>
        <p:nvSpPr>
          <p:cNvPr id="7" name="Text 5"/>
          <p:cNvSpPr/>
          <p:nvPr/>
        </p:nvSpPr>
        <p:spPr>
          <a:xfrm>
            <a:off x="9399155" y="5570394"/>
            <a:ext cx="44623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Транзакции сконцентрированы в сегменте до 1,000 INR.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399155" y="6434022"/>
            <a:ext cx="44623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Выделяются крупные операции &gt; 3,000 INR.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399156" y="3297872"/>
            <a:ext cx="4462318" cy="73590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Распределения имеют сильную асимметрию и характерные выбросы.</a:t>
            </a:r>
            <a:endParaRPr lang="en-US" sz="16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0316C74-4C3B-CF27-1B9B-DC852F00F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82" y="1668172"/>
            <a:ext cx="4462318" cy="277560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DADFB2-9C0B-FE15-D49E-F62109316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646" y="1668171"/>
            <a:ext cx="3911080" cy="277560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26C60B4-8DE7-28E2-66C8-0FA4C8364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82" y="4876801"/>
            <a:ext cx="4515716" cy="283845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EDD6777-643B-D612-532F-B9DEDDF29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981" y="4900670"/>
            <a:ext cx="3988410" cy="28153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926" y="400528"/>
            <a:ext cx="7890629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Возраст клиентов и платёжеспособность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521203" y="7045961"/>
            <a:ext cx="1295495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Наиболее активная группа — 25–30 лет. Самая платёжеспособная — 45–50 лет.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21203" y="7502447"/>
            <a:ext cx="1295495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С возрастом активность клиентов заметно снижается.</a:t>
            </a:r>
            <a:endParaRPr lang="en-US" sz="1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42268D5-BE0B-7CDA-F4E4-831711D17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429272"/>
            <a:ext cx="8492922" cy="50770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35455F-573B-D36E-4824-8557BAE3204D}"/>
              </a:ext>
            </a:extLst>
          </p:cNvPr>
          <p:cNvSpPr txBox="1"/>
          <p:nvPr/>
        </p:nvSpPr>
        <p:spPr>
          <a:xfrm>
            <a:off x="9372600" y="1429272"/>
            <a:ext cx="449926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b="1" dirty="0">
                <a:solidFill>
                  <a:srgbClr val="2B3541"/>
                </a:solidFill>
                <a:ea typeface="Funnel Sans" pitchFamily="34" charset="-122"/>
              </a:rPr>
              <a:t>Рекомендации</a:t>
            </a:r>
          </a:p>
          <a:p>
            <a:pPr algn="l"/>
            <a:endParaRPr lang="ru-RU" sz="1600" dirty="0">
              <a:solidFill>
                <a:srgbClr val="2B3541"/>
              </a:solidFill>
              <a:ea typeface="Funnel Sans" pitchFamily="34" charset="-122"/>
            </a:endParaRPr>
          </a:p>
          <a:p>
            <a:pPr algn="l"/>
            <a:r>
              <a:rPr lang="ru-RU" sz="1600" b="1" dirty="0">
                <a:solidFill>
                  <a:srgbClr val="2B3541"/>
                </a:solidFill>
                <a:ea typeface="Funnel Sans" pitchFamily="34" charset="-122"/>
              </a:rPr>
              <a:t>Целевая реклама и предложения: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B3541"/>
                </a:solidFill>
                <a:ea typeface="Funnel Sans" pitchFamily="34" charset="-122"/>
              </a:rPr>
              <a:t>Разработать специальные акции и программы лояльности для молодых клиентов (25–35 лет).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2B3541"/>
              </a:solidFill>
              <a:ea typeface="Funnel Sans" pitchFamily="34" charset="-122"/>
            </a:endParaRPr>
          </a:p>
          <a:p>
            <a:pPr algn="l"/>
            <a:r>
              <a:rPr lang="ru-RU" sz="1600" b="1" dirty="0">
                <a:solidFill>
                  <a:srgbClr val="2B3541"/>
                </a:solidFill>
                <a:ea typeface="Funnel Sans" pitchFamily="34" charset="-122"/>
              </a:rPr>
              <a:t>Улучшение цифрового опыта: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B3541"/>
                </a:solidFill>
                <a:ea typeface="Funnel Sans" pitchFamily="34" charset="-122"/>
              </a:rPr>
              <a:t>Усилить функционал мобильного приложения и онлайн-банкинга для привлечения старших клиентов.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2B3541"/>
              </a:solidFill>
              <a:ea typeface="Funnel Sans" pitchFamily="34" charset="-122"/>
            </a:endParaRPr>
          </a:p>
          <a:p>
            <a:pPr algn="l"/>
            <a:r>
              <a:rPr lang="ru-RU" sz="1600" b="1" dirty="0">
                <a:solidFill>
                  <a:srgbClr val="2B3541"/>
                </a:solidFill>
                <a:ea typeface="Funnel Sans" pitchFamily="34" charset="-122"/>
              </a:rPr>
              <a:t>Исследование причин снижения активности: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B3541"/>
                </a:solidFill>
                <a:ea typeface="Funnel Sans" pitchFamily="34" charset="-122"/>
              </a:rPr>
              <a:t>Провести опросы или аналитику для выявления причин низкой активности среди старших клиентов.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318" y="362301"/>
            <a:ext cx="5560338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Гендерный портрет</a:t>
            </a:r>
            <a:endParaRPr lang="en-US" sz="4350" dirty="0"/>
          </a:p>
        </p:txBody>
      </p:sp>
      <p:sp>
        <p:nvSpPr>
          <p:cNvPr id="13" name="Text 7"/>
          <p:cNvSpPr/>
          <p:nvPr/>
        </p:nvSpPr>
        <p:spPr>
          <a:xfrm>
            <a:off x="525669" y="6780622"/>
            <a:ext cx="1297638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Гендерный дисбаланс может быть связан с особенностями дистрибуции или UX.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525669" y="7424512"/>
            <a:ext cx="1297638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Заметен потенциал роста за счёт улучшения маркетинга для женской аудитории.</a:t>
            </a:r>
            <a:endParaRPr lang="en-US" sz="18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DA433E8-574A-074F-BF0B-4E376C234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171932"/>
            <a:ext cx="5636491" cy="54786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616C29-CB1A-4FD2-D53C-D8F6E1DC201D}"/>
              </a:ext>
            </a:extLst>
          </p:cNvPr>
          <p:cNvSpPr txBox="1"/>
          <p:nvPr/>
        </p:nvSpPr>
        <p:spPr>
          <a:xfrm>
            <a:off x="7045039" y="1610589"/>
            <a:ext cx="7159337" cy="4639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50" b="1" dirty="0">
                <a:solidFill>
                  <a:srgbClr val="2B3541"/>
                </a:solidFill>
                <a:ea typeface="Funnel Sans" pitchFamily="34" charset="-122"/>
              </a:rPr>
              <a:t>Рекомендации</a:t>
            </a:r>
          </a:p>
          <a:p>
            <a:pPr algn="l"/>
            <a:endParaRPr lang="ru-RU" sz="1850" b="1" dirty="0">
              <a:solidFill>
                <a:srgbClr val="2B3541"/>
              </a:solidFill>
              <a:ea typeface="Funnel Sans" pitchFamily="34" charset="-122"/>
            </a:endParaRPr>
          </a:p>
          <a:p>
            <a:pPr algn="l"/>
            <a:r>
              <a:rPr lang="ru-RU" sz="1850" b="1" dirty="0">
                <a:solidFill>
                  <a:srgbClr val="2B3541"/>
                </a:solidFill>
                <a:ea typeface="Funnel Sans" pitchFamily="34" charset="-122"/>
              </a:rPr>
              <a:t>Разработка маркетинговых стратегий: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850" dirty="0">
                <a:solidFill>
                  <a:srgbClr val="2B3541"/>
                </a:solidFill>
                <a:ea typeface="Funnel Sans" pitchFamily="34" charset="-122"/>
              </a:rPr>
              <a:t>Создать специальные предложения, ориентированные на женщин (например, программы лояльности или совместные продукты для семей).</a:t>
            </a:r>
          </a:p>
          <a:p>
            <a:pPr algn="l"/>
            <a:endParaRPr lang="ru-RU" sz="1850" dirty="0">
              <a:solidFill>
                <a:srgbClr val="2B3541"/>
              </a:solidFill>
              <a:ea typeface="Funnel Sans" pitchFamily="34" charset="-122"/>
            </a:endParaRPr>
          </a:p>
          <a:p>
            <a:pPr algn="l"/>
            <a:r>
              <a:rPr lang="ru-RU" sz="1850" b="1" dirty="0">
                <a:solidFill>
                  <a:srgbClr val="2B3541"/>
                </a:solidFill>
                <a:ea typeface="Funnel Sans" pitchFamily="34" charset="-122"/>
              </a:rPr>
              <a:t>Улучшение пользовательского опыта: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850" dirty="0">
                <a:solidFill>
                  <a:srgbClr val="2B3541"/>
                </a:solidFill>
                <a:ea typeface="Funnel Sans" pitchFamily="34" charset="-122"/>
              </a:rPr>
              <a:t>Провести анализ удобства использования мобильного приложения и онлайн-банкинга для женщин.</a:t>
            </a:r>
          </a:p>
          <a:p>
            <a:pPr algn="l"/>
            <a:endParaRPr lang="ru-RU" sz="1850" dirty="0">
              <a:solidFill>
                <a:srgbClr val="2B3541"/>
              </a:solidFill>
              <a:ea typeface="Funnel Sans" pitchFamily="34" charset="-122"/>
            </a:endParaRPr>
          </a:p>
          <a:p>
            <a:pPr algn="l"/>
            <a:r>
              <a:rPr lang="ru-RU" sz="1850" b="1" dirty="0">
                <a:solidFill>
                  <a:srgbClr val="2B3541"/>
                </a:solidFill>
                <a:ea typeface="Funnel Sans" pitchFamily="34" charset="-122"/>
              </a:rPr>
              <a:t>Исследование причин дисбаланса: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850" dirty="0">
                <a:solidFill>
                  <a:srgbClr val="2B3541"/>
                </a:solidFill>
                <a:ea typeface="Funnel Sans" pitchFamily="34" charset="-122"/>
              </a:rPr>
              <a:t>Провести опросы или фокус-группы для выявления барьеров, которые мешают женщинам активно пользоваться услугами банка.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558" y="403987"/>
            <a:ext cx="6070044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Топ-городов по числу клиентов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557167" y="6706259"/>
            <a:ext cx="1295495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Мумбаи, Бангалор и Нью-Дели формируют ядро клиентской базы.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57167" y="7162745"/>
            <a:ext cx="1295495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Для масштабирования важна региональная диверсификация.</a:t>
            </a:r>
            <a:endParaRPr lang="en-US" sz="1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F889C8-95FB-D6E9-0404-4078F66A2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1" y="1664544"/>
            <a:ext cx="8537840" cy="4258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85569A-E0F0-1DC5-C08E-58FDA669214B}"/>
              </a:ext>
            </a:extLst>
          </p:cNvPr>
          <p:cNvSpPr txBox="1"/>
          <p:nvPr/>
        </p:nvSpPr>
        <p:spPr>
          <a:xfrm>
            <a:off x="9428297" y="1664544"/>
            <a:ext cx="496311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dirty="0">
                <a:solidFill>
                  <a:srgbClr val="2B3541"/>
                </a:solidFill>
                <a:ea typeface="Funnel Sans" pitchFamily="34" charset="-122"/>
              </a:rPr>
              <a:t>Рекомендации</a:t>
            </a:r>
          </a:p>
          <a:p>
            <a:pPr algn="l"/>
            <a:endParaRPr lang="ru-RU" sz="1600" b="1" dirty="0">
              <a:solidFill>
                <a:srgbClr val="2B3541"/>
              </a:solidFill>
              <a:ea typeface="Funnel Sans" pitchFamily="34" charset="-122"/>
            </a:endParaRPr>
          </a:p>
          <a:p>
            <a:pPr algn="l"/>
            <a:r>
              <a:rPr lang="ru-RU" sz="1600" b="1" dirty="0">
                <a:solidFill>
                  <a:srgbClr val="2B3541"/>
                </a:solidFill>
                <a:ea typeface="Funnel Sans" pitchFamily="34" charset="-122"/>
              </a:rPr>
              <a:t>Фокус на крупные города: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B3541"/>
                </a:solidFill>
                <a:ea typeface="Funnel Sans" pitchFamily="34" charset="-122"/>
              </a:rPr>
              <a:t>Усилить маркетинговые кампании в топ-3 городах для увеличения лояльности существующих клиентов.</a:t>
            </a:r>
          </a:p>
          <a:p>
            <a:pPr lvl="1" algn="l"/>
            <a:endParaRPr lang="ru-RU" sz="1600" dirty="0">
              <a:solidFill>
                <a:srgbClr val="2B3541"/>
              </a:solidFill>
              <a:ea typeface="Funnel Sans" pitchFamily="34" charset="-122"/>
            </a:endParaRPr>
          </a:p>
          <a:p>
            <a:pPr algn="l"/>
            <a:r>
              <a:rPr lang="ru-RU" sz="1600" b="1" dirty="0">
                <a:solidFill>
                  <a:srgbClr val="2B3541"/>
                </a:solidFill>
                <a:ea typeface="Funnel Sans" pitchFamily="34" charset="-122"/>
              </a:rPr>
              <a:t>Расширение в другие регионы: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B3541"/>
                </a:solidFill>
                <a:ea typeface="Funnel Sans" pitchFamily="34" charset="-122"/>
              </a:rPr>
              <a:t>Разработать специальные предложения для клиентов из менее крупных городов (например, скидки на обслуживание, программы лояльности).</a:t>
            </a:r>
          </a:p>
          <a:p>
            <a:pPr lvl="1" algn="l"/>
            <a:endParaRPr lang="ru-RU" sz="1600" dirty="0">
              <a:solidFill>
                <a:srgbClr val="2B3541"/>
              </a:solidFill>
              <a:ea typeface="Funnel Sans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1" dirty="0">
                <a:solidFill>
                  <a:srgbClr val="2B3541"/>
                </a:solidFill>
                <a:ea typeface="Funnel Sans" pitchFamily="34" charset="-122"/>
              </a:rPr>
              <a:t>Исследование причин низкой представленности: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B3541"/>
                </a:solidFill>
                <a:ea typeface="Funnel Sans" pitchFamily="34" charset="-122"/>
              </a:rPr>
              <a:t>Провести анализ, чтобы выявить барьеры, которые мешают жителям других городов активно пользоваться услугами банка</a:t>
            </a:r>
            <a:r>
              <a:rPr lang="ru-RU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9784" y="395101"/>
            <a:ext cx="7503319" cy="1240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Объёмы транзакций по локациям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221682" y="1723718"/>
            <a:ext cx="3001389" cy="2350413"/>
          </a:xfrm>
          <a:prstGeom prst="roundRect">
            <a:avLst>
              <a:gd name="adj" fmla="val 37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369329" y="1942197"/>
            <a:ext cx="204287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Мумбаи</a:t>
            </a:r>
            <a:endParaRPr lang="en-US" sz="1950" b="1" dirty="0"/>
          </a:p>
        </p:txBody>
      </p:sp>
      <p:sp>
        <p:nvSpPr>
          <p:cNvPr id="6" name="Text 3"/>
          <p:cNvSpPr/>
          <p:nvPr/>
        </p:nvSpPr>
        <p:spPr>
          <a:xfrm>
            <a:off x="7362891" y="2378919"/>
            <a:ext cx="2641701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Лидер по количеству: 178,000 транзакций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62891" y="3180567"/>
            <a:ext cx="2641701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Первое место по объёму: 165M INR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1078732" y="1723718"/>
            <a:ext cx="3001487" cy="2350413"/>
          </a:xfrm>
          <a:prstGeom prst="roundRect">
            <a:avLst>
              <a:gd name="adj" fmla="val 37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247141" y="1942197"/>
            <a:ext cx="204287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Нью-Дели</a:t>
            </a:r>
            <a:endParaRPr lang="en-US" sz="1950" b="1" dirty="0"/>
          </a:p>
        </p:txBody>
      </p:sp>
      <p:sp>
        <p:nvSpPr>
          <p:cNvPr id="10" name="Text 7"/>
          <p:cNvSpPr/>
          <p:nvPr/>
        </p:nvSpPr>
        <p:spPr>
          <a:xfrm>
            <a:off x="11219941" y="2378919"/>
            <a:ext cx="2641799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Третье место по количеству: 115,000 транзакций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1219941" y="3180567"/>
            <a:ext cx="2641799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Второе место по объёму: 125M INR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221682" y="4762976"/>
            <a:ext cx="6858539" cy="1675328"/>
          </a:xfrm>
          <a:prstGeom prst="roundRect">
            <a:avLst>
              <a:gd name="adj" fmla="val 528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393110" y="4981456"/>
            <a:ext cx="226847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Бангалор</a:t>
            </a:r>
            <a:endParaRPr lang="en-US" sz="1950" b="1" dirty="0"/>
          </a:p>
        </p:txBody>
      </p:sp>
      <p:sp>
        <p:nvSpPr>
          <p:cNvPr id="14" name="Text 11"/>
          <p:cNvSpPr/>
          <p:nvPr/>
        </p:nvSpPr>
        <p:spPr>
          <a:xfrm>
            <a:off x="7402612" y="5418177"/>
            <a:ext cx="645912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Второе место по количеству: 135,000 транзакций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402612" y="5882283"/>
            <a:ext cx="645912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Третье место по объёму: 110M INR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235143" y="6672739"/>
            <a:ext cx="553889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Нью-Дели опережает Бангалор по общей сумме транзакций.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7235143" y="7247573"/>
            <a:ext cx="553889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Это указывает на разницу в среднем чеке между регионами.</a:t>
            </a:r>
            <a:endParaRPr lang="en-US" sz="16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8074222-AA72-E561-D85F-5C797DDA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7" y="1519380"/>
            <a:ext cx="6134777" cy="302895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C3073B4-A39D-4DB6-8E96-54153CDDE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79" y="4686300"/>
            <a:ext cx="6119401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6100" y="386364"/>
            <a:ext cx="12317168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Сезонность: Количество транзакций по дням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9014402" y="1812528"/>
            <a:ext cx="30480" cy="3840004"/>
          </a:xfrm>
          <a:prstGeom prst="roundRect">
            <a:avLst>
              <a:gd name="adj" fmla="val 329856"/>
            </a:avLst>
          </a:prstGeom>
          <a:solidFill>
            <a:srgbClr val="D5CDBE"/>
          </a:solidFill>
          <a:ln/>
        </p:spPr>
      </p:sp>
      <p:sp>
        <p:nvSpPr>
          <p:cNvPr id="5" name="Shape 2"/>
          <p:cNvSpPr/>
          <p:nvPr/>
        </p:nvSpPr>
        <p:spPr>
          <a:xfrm>
            <a:off x="9253182" y="2066488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5CDBE"/>
          </a:solidFill>
          <a:ln/>
        </p:spPr>
      </p:sp>
      <p:sp>
        <p:nvSpPr>
          <p:cNvPr id="6" name="Shape 3"/>
          <p:cNvSpPr/>
          <p:nvPr/>
        </p:nvSpPr>
        <p:spPr>
          <a:xfrm>
            <a:off x="8745142" y="181252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393" y="1870512"/>
            <a:ext cx="337899" cy="4224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211337" y="1894800"/>
            <a:ext cx="412456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Октябрь 2015 - Сентябрь 2016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211337" y="2390339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Стабильная активность клиентов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9253182" y="3506073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5CDBE"/>
          </a:solidFill>
          <a:ln/>
        </p:spPr>
      </p:sp>
      <p:sp>
        <p:nvSpPr>
          <p:cNvPr id="11" name="Shape 7"/>
          <p:cNvSpPr/>
          <p:nvPr/>
        </p:nvSpPr>
        <p:spPr>
          <a:xfrm>
            <a:off x="8745142" y="325211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393" y="3310096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211337" y="3334385"/>
            <a:ext cx="368046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Сентябрь 2016 - Март 2017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211337" y="382992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Спад количества транзакций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9253182" y="4945658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5CDBE"/>
          </a:solidFill>
          <a:ln/>
        </p:spPr>
      </p:sp>
      <p:sp>
        <p:nvSpPr>
          <p:cNvPr id="16" name="Shape 11"/>
          <p:cNvSpPr/>
          <p:nvPr/>
        </p:nvSpPr>
        <p:spPr>
          <a:xfrm>
            <a:off x="8745142" y="469169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5393" y="4749681"/>
            <a:ext cx="337899" cy="42243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211337" y="4773970"/>
            <a:ext cx="41049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Март 2017 - Настоящее время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10211337" y="5269508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Частичное восстановление активности</a:t>
            </a:r>
            <a:endParaRPr lang="en-US" sz="1850" dirty="0"/>
          </a:p>
        </p:txBody>
      </p:sp>
      <p:sp>
        <p:nvSpPr>
          <p:cNvPr id="20" name="Text 14"/>
          <p:cNvSpPr/>
          <p:nvPr/>
        </p:nvSpPr>
        <p:spPr>
          <a:xfrm>
            <a:off x="546100" y="6669881"/>
            <a:ext cx="135077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Сезонность и падение активности — потенциальные зоны для анализа маркетинговых кампаний.</a:t>
            </a:r>
            <a:endParaRPr lang="en-US" sz="185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8A369AC-EB81-601E-638E-12BE8DC81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21" y="1838664"/>
            <a:ext cx="8025991" cy="39825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6100" y="406783"/>
            <a:ext cx="10626447" cy="1148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Сезонность: Сумма транзакций по дням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029" y="1487520"/>
            <a:ext cx="975717" cy="11708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20889" y="1682663"/>
            <a:ext cx="3057644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Максимальные показатели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0110498" y="2086642"/>
            <a:ext cx="636603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3.5–4 млн INR/день в период стабильности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029" y="2658380"/>
            <a:ext cx="975717" cy="11708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120889" y="2853524"/>
            <a:ext cx="2296001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Период спада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0110498" y="3257503"/>
            <a:ext cx="636603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Резкое снижение объемов транзакций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029" y="3829241"/>
            <a:ext cx="975717" cy="11708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120889" y="4024384"/>
            <a:ext cx="2992755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Минимальные показатели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0110498" y="4428363"/>
            <a:ext cx="636603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0.5–1 млн INR/день в период спада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0029" y="5000102"/>
            <a:ext cx="975717" cy="117086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120889" y="5195245"/>
            <a:ext cx="2296001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Восстановление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0110498" y="5599224"/>
            <a:ext cx="636603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Постепенный рост к концу периода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557760" y="6678526"/>
            <a:ext cx="13280747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Возможен отток клиентов или перераспределение на другие сервисы в период спада.</a:t>
            </a:r>
            <a:endParaRPr lang="en-US" sz="20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2713B7C-78F6-EBA2-8959-892EA125A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759" y="1597177"/>
            <a:ext cx="8017915" cy="40789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707</Words>
  <Application>Microsoft Macintosh PowerPoint</Application>
  <PresentationFormat>Произвольный</PresentationFormat>
  <Paragraphs>143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Funnel Display</vt:lpstr>
      <vt:lpstr>Funnel Sans</vt:lpstr>
      <vt:lpstr>Montserrat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Сергей Стёганцев</cp:lastModifiedBy>
  <cp:revision>3</cp:revision>
  <dcterms:created xsi:type="dcterms:W3CDTF">2025-06-13T17:09:46Z</dcterms:created>
  <dcterms:modified xsi:type="dcterms:W3CDTF">2025-06-13T19:18:13Z</dcterms:modified>
</cp:coreProperties>
</file>